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74" r:id="rId9"/>
    <p:sldId id="264" r:id="rId10"/>
    <p:sldId id="262" r:id="rId11"/>
    <p:sldId id="263" r:id="rId12"/>
    <p:sldId id="266" r:id="rId13"/>
    <p:sldId id="267" r:id="rId14"/>
    <p:sldId id="268" r:id="rId15"/>
    <p:sldId id="275" r:id="rId16"/>
    <p:sldId id="269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7" r:id="rId25"/>
    <p:sldId id="288" r:id="rId26"/>
    <p:sldId id="271" r:id="rId27"/>
    <p:sldId id="276" r:id="rId28"/>
    <p:sldId id="27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6" d="100"/>
          <a:sy n="66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E17F67-EF2B-4ED0-BEFD-427E2B27CDA9}" type="datetimeFigureOut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C58A2A-483F-474D-9509-DFC15CD194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4467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If students need their verification codes in order to establish an account, please write the code in their planner.  Keep your copy of the code.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EEDB6E-C34F-488D-AACE-EC9B799B01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Teachers:  There will be two special advisories, during TIRE, Wednesday, 2/16 and Thursday, 2/17 from 7:30-8:00 a.m. for all students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ACF58E-AF71-4102-8B85-96A190042D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42AB87-DF6C-426D-B69C-1398F575469B}" type="datetimeFigureOut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B2F156-250B-48DF-A4ED-C27207D33F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D3F-6D81-4FCC-908C-10B07CC571ED}" type="datetimeFigureOut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982C8-DCDC-4FC9-A042-18EF0FC94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F0E6E-4668-401D-A8D0-6738AEF0D95F}" type="datetimeFigureOut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A925-18C6-4EDB-864F-5B691052E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2946-83D5-4974-96DC-F8CD24841D9F}" type="datetimeFigureOut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B122-DAE7-45D0-91D9-8A88835AE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2E37-B467-4357-B560-C964661A7E3B}" type="datetimeFigureOut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3C366F-D8C9-4118-852A-32139410A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EE3C50-03CB-4D86-A93C-B8AE5D14C1DC}" type="datetimeFigureOut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0F5C95-9F62-42A7-939D-3B50EBDCAF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B82831-BC9D-4E5F-9C00-65AB97427688}" type="datetimeFigureOut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E73EFD-6C85-4504-A210-203459CC4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B9C83-59DA-48F5-8932-A259E39C596D}" type="datetimeFigureOut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941B3-1D93-4E4C-9753-56120C988E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CBA6E-0935-4814-BEB8-8FD3D8E8168D}" type="datetimeFigureOut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CB78650-A0E5-469C-92A7-88CB0E109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F1E0-7A89-4511-8B9F-6460A267107B}" type="datetimeFigureOut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7978F-BDEC-45A3-A364-35A7597EEF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AD65C7-1E76-48F6-98C2-A78F91F0EDDF}" type="datetimeFigureOut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8A4E6AB2-4B01-404F-86BA-43813F581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30BFC12-3547-408D-9BCF-4E6500A6526A}" type="datetimeFigureOut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0EBD6AA-8360-4F33-AEA5-285E2FBDF6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8" r:id="rId4"/>
    <p:sldLayoutId id="2147483699" r:id="rId5"/>
    <p:sldLayoutId id="2147483694" r:id="rId6"/>
    <p:sldLayoutId id="2147483700" r:id="rId7"/>
    <p:sldLayoutId id="2147483693" r:id="rId8"/>
    <p:sldLayoutId id="2147483701" r:id="rId9"/>
    <p:sldLayoutId id="2147483692" r:id="rId10"/>
    <p:sldLayoutId id="2147483702" r:id="rId11"/>
  </p:sldLayoutIdLst>
  <p:transition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biparent.placercoe.k12.ca.us/ab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Inscripción 2011-2012 en la Internet </a:t>
            </a:r>
            <a:br>
              <a:rPr lang="es-ES_tradnl" dirty="0" smtClean="0"/>
            </a:br>
            <a:r>
              <a:rPr lang="es-ES_tradnl" dirty="0" smtClean="0"/>
              <a:t>del </a:t>
            </a:r>
            <a:r>
              <a:rPr lang="es-ES_tradnl" dirty="0" err="1" smtClean="0"/>
              <a:t>Truckee</a:t>
            </a:r>
            <a:r>
              <a:rPr lang="es-ES_tradnl" dirty="0" smtClean="0"/>
              <a:t> High </a:t>
            </a:r>
            <a:r>
              <a:rPr lang="es-ES_tradnl" dirty="0" err="1" smtClean="0"/>
              <a:t>School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Bienvenidos al nuevo proceso de inscripción a través de la Internet del High </a:t>
            </a:r>
            <a:r>
              <a:rPr lang="es-ES_tradnl" dirty="0" err="1" smtClean="0"/>
              <a:t>School</a:t>
            </a:r>
            <a:r>
              <a:rPr lang="es-ES_tradnl" dirty="0" smtClean="0"/>
              <a:t> de </a:t>
            </a:r>
            <a:r>
              <a:rPr lang="es-ES_tradnl" dirty="0" err="1" smtClean="0"/>
              <a:t>Truckee</a:t>
            </a:r>
            <a:endParaRPr lang="es-ES_tradnl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Por favor antes de continuar, ten tu transcripción, la lista de requisitos para la graduación A-G y un lápiz a mano.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Marca cada requisito que hayas completado en cada categoría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Al completar esta presentación deberías tener una clara idea de los requisitos que te faltan para graduarte y lograr tus metas a futuro.</a:t>
            </a:r>
            <a:endParaRPr lang="es-ES_tradnl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mtClean="0"/>
              <a:t>Inscripción 2011-2012 en la Internet  de Truckee High School </a:t>
            </a:r>
            <a:endParaRPr lang="es-ES_tradnl"/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_tradnl" dirty="0" smtClean="0"/>
              <a:t>Educación Física- 20 Créditos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dirty="0"/>
              <a:t>Educación Física- </a:t>
            </a:r>
            <a:r>
              <a:rPr lang="es-ES_tradnl" dirty="0" smtClean="0"/>
              <a:t>No es un requisito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mtClean="0"/>
              <a:t>Requisitos del Truckee High School</a:t>
            </a:r>
            <a:endParaRPr lang="es-ES_trad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Requisitos A-G   CSU/</a:t>
            </a:r>
            <a:r>
              <a:rPr lang="es-ES_tradnl" dirty="0"/>
              <a:t>UC (para las universidades de California)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mtClean="0"/>
              <a:t>Inscripción 2011-2012 en la Internet  de Truckee High School </a:t>
            </a:r>
            <a:endParaRPr lang="es-ES_tradnl"/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_tradnl" dirty="0" smtClean="0"/>
              <a:t>Salud- 5 Créditos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dirty="0" smtClean="0"/>
              <a:t>Salud- No es un requisito</a:t>
            </a:r>
          </a:p>
        </p:txBody>
      </p:sp>
      <p:sp>
        <p:nvSpPr>
          <p:cNvPr id="24580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s-ES_tradnl" smtClean="0"/>
              <a:t>Requisitos para graduarse del Truckee High School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Requisitos A-G   CSU/</a:t>
            </a:r>
            <a:r>
              <a:rPr lang="es-ES_tradnl" dirty="0"/>
              <a:t>UC (para las universidades de California)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mtClean="0"/>
              <a:t>Inscripción 2011-2012 en la Internet  de Truckee High School 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CAHSEE</a:t>
            </a:r>
            <a:r>
              <a:rPr lang="es-ES_tradnl" dirty="0"/>
              <a:t>- </a:t>
            </a:r>
            <a:r>
              <a:rPr lang="es-ES_tradnl" dirty="0" smtClean="0"/>
              <a:t>Examen para el egreso de la preparatoria de California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1.  Debes pasar el de Inglés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2.  Debes pasar el de Matemáticas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3</a:t>
            </a:r>
            <a:r>
              <a:rPr lang="es-ES_tradnl" dirty="0"/>
              <a:t>. </a:t>
            </a:r>
            <a:r>
              <a:rPr lang="es-ES_tradnl" dirty="0" smtClean="0"/>
              <a:t> Debes </a:t>
            </a:r>
            <a:r>
              <a:rPr lang="es-ES_tradnl" dirty="0"/>
              <a:t>pasar el de CAHSEE </a:t>
            </a:r>
            <a:r>
              <a:rPr lang="es-ES_tradnl" dirty="0" smtClean="0"/>
              <a:t>para obtener tu DIPLOMA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4.  Puedes decidirte a tomar clases de apoyo en Matemáticas o Inglés para poder pasar el examen CAHSEE</a:t>
            </a:r>
            <a:endParaRPr lang="es-ES_tradnl" dirty="0"/>
          </a:p>
        </p:txBody>
      </p:sp>
      <p:sp>
        <p:nvSpPr>
          <p:cNvPr id="25603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dirty="0" smtClean="0"/>
              <a:t>Se requiere el diploma para entrar a un </a:t>
            </a:r>
            <a:r>
              <a:rPr lang="es-ES_tradnl" dirty="0" err="1" smtClean="0"/>
              <a:t>college</a:t>
            </a:r>
            <a:r>
              <a:rPr lang="es-ES_tradnl" dirty="0" smtClean="0"/>
              <a:t> de 4-años</a:t>
            </a:r>
          </a:p>
        </p:txBody>
      </p:sp>
      <p:sp>
        <p:nvSpPr>
          <p:cNvPr id="25604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s-ES_tradnl" smtClean="0"/>
              <a:t>Requisitos para graduarse del Truckee High School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/>
              <a:t>Requisitos A-G   CSU/UC (para las universidades de California)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mtClean="0"/>
              <a:t>Inscripción 2011-2012 en la Internet  de Truckee High School 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438400"/>
            <a:ext cx="4114800" cy="3581400"/>
          </a:xfrm>
        </p:spPr>
        <p:txBody>
          <a:bodyPr>
            <a:normAutofit/>
          </a:bodyPr>
          <a:lstStyle/>
          <a:p>
            <a:r>
              <a:rPr lang="es-ES_tradnl" dirty="0" smtClean="0"/>
              <a:t>Calificaciones/Promedio General de las Calificaciones (GPA)</a:t>
            </a:r>
          </a:p>
          <a:p>
            <a:pPr>
              <a:buFont typeface="Wingdings" pitchFamily="2" charset="2"/>
              <a:buNone/>
            </a:pPr>
            <a:r>
              <a:rPr lang="es-ES_tradnl" dirty="0" smtClean="0"/>
              <a:t>1.  D- obtiene crédito</a:t>
            </a:r>
          </a:p>
          <a:p>
            <a:pPr>
              <a:buFont typeface="Wingdings" pitchFamily="2" charset="2"/>
              <a:buNone/>
            </a:pPr>
            <a:r>
              <a:rPr lang="es-ES_tradnl" dirty="0" smtClean="0"/>
              <a:t>2.  9-12 El THS considera el GPA acumulativo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Calificaciones/Promedio General de las Calificaciones (GPA)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1.  Con C pasas- si recibes una D o F en una case A-G, debes retomar esa clase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2.  El GPA ponderado de 10-12 es revisado por los </a:t>
            </a:r>
            <a:r>
              <a:rPr lang="es-ES_tradnl" dirty="0" err="1" smtClean="0"/>
              <a:t>colleges</a:t>
            </a:r>
            <a:endParaRPr lang="es-ES_tradnl" dirty="0"/>
          </a:p>
        </p:txBody>
      </p:sp>
      <p:sp>
        <p:nvSpPr>
          <p:cNvPr id="26628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s-ES_tradnl" smtClean="0"/>
              <a:t>Requisitos para graduarse del Truckee High School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mtClean="0"/>
              <a:t>Requisitos A-G   CSU/UC </a:t>
            </a:r>
            <a:endParaRPr lang="es-ES_tradnl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4953000"/>
            <a:ext cx="7315200" cy="190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_tradnl" sz="1900" b="1" dirty="0" smtClean="0"/>
              <a:t>¿Qué clases debo tomar para logar esas metas?</a:t>
            </a:r>
          </a:p>
          <a:p>
            <a:pPr>
              <a:lnSpc>
                <a:spcPct val="80000"/>
              </a:lnSpc>
            </a:pPr>
            <a:r>
              <a:rPr lang="es-ES_tradnl" sz="1900" dirty="0" smtClean="0"/>
              <a:t>Área de la salud- Química, Anatomía y Fisiología, Biología AP, Español</a:t>
            </a:r>
          </a:p>
          <a:p>
            <a:pPr>
              <a:lnSpc>
                <a:spcPct val="80000"/>
              </a:lnSpc>
            </a:pPr>
            <a:r>
              <a:rPr lang="es-ES_tradnl" sz="1900" dirty="0" smtClean="0"/>
              <a:t>Ingeniería-  Pre-Cálculo, Cálculo, Física</a:t>
            </a:r>
          </a:p>
          <a:p>
            <a:pPr>
              <a:lnSpc>
                <a:spcPct val="80000"/>
              </a:lnSpc>
            </a:pPr>
            <a:r>
              <a:rPr lang="es-ES_tradnl" sz="1900" dirty="0" smtClean="0"/>
              <a:t>Cosmetología- Química, Español</a:t>
            </a:r>
          </a:p>
          <a:p>
            <a:pPr>
              <a:lnSpc>
                <a:spcPct val="80000"/>
              </a:lnSpc>
              <a:tabLst>
                <a:tab pos="628650" algn="l"/>
              </a:tabLst>
            </a:pPr>
            <a:r>
              <a:rPr lang="es-ES_tradnl" sz="1900" dirty="0" smtClean="0"/>
              <a:t>Chef- Introducción a los alimentos, Artes culinarias 2, Repostería y      	Desayuno</a:t>
            </a:r>
            <a:r>
              <a:rPr lang="es-ES_tradnl" sz="1900" dirty="0"/>
              <a:t>, Artes culinarias </a:t>
            </a:r>
            <a:r>
              <a:rPr lang="es-ES_tradnl" sz="1900" dirty="0" smtClean="0"/>
              <a:t>Avanzadas, Español</a:t>
            </a:r>
          </a:p>
          <a:p>
            <a:pPr>
              <a:lnSpc>
                <a:spcPct val="80000"/>
              </a:lnSpc>
            </a:pPr>
            <a:endParaRPr lang="es-ES_tradnl" sz="1900" dirty="0" smtClean="0"/>
          </a:p>
          <a:p>
            <a:pPr>
              <a:lnSpc>
                <a:spcPct val="80000"/>
              </a:lnSpc>
            </a:pPr>
            <a:endParaRPr lang="es-ES_tradnl" dirty="0" smtClean="0"/>
          </a:p>
          <a:p>
            <a:pPr>
              <a:lnSpc>
                <a:spcPct val="80000"/>
              </a:lnSpc>
            </a:pPr>
            <a:endParaRPr lang="es-ES_trad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4114800"/>
            <a:ext cx="73152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mtClean="0"/>
              <a:t/>
            </a:r>
            <a:br>
              <a:rPr lang="es-ES_tradnl" smtClean="0"/>
            </a:br>
            <a:r>
              <a:rPr lang="es-ES_tradnl" sz="3100" smtClean="0"/>
              <a:t>¿Cuáles son mis metas a futuro?</a:t>
            </a:r>
            <a:endParaRPr lang="es-ES_tradnl" sz="3100"/>
          </a:p>
        </p:txBody>
      </p:sp>
      <p:pic>
        <p:nvPicPr>
          <p:cNvPr id="27651" name="Picture 4" descr="academics,achievements,ceremonies,colleges,diplomas,education,graduations,high schools,iStockphoto,learning,special occasions,successes,universitie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9876" b="19876"/>
          <a:stretch>
            <a:fillRect/>
          </a:stretch>
        </p:blipFill>
        <p:spPr>
          <a:xfrm>
            <a:off x="1560513" y="0"/>
            <a:ext cx="7583487" cy="456882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_tradnl" smtClean="0"/>
              <a:t>Inscripción en la Internet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ES_tradnl" dirty="0" smtClean="0"/>
              <a:t>Si no tienes acceso a un computador, por favor utiliza el laboratorio de computadores del High </a:t>
            </a:r>
            <a:r>
              <a:rPr lang="es-ES_tradnl" dirty="0" err="1" smtClean="0"/>
              <a:t>School</a:t>
            </a:r>
            <a:r>
              <a:rPr lang="es-ES_tradnl" dirty="0" smtClean="0"/>
              <a:t> de </a:t>
            </a:r>
            <a:r>
              <a:rPr lang="es-ES_tradnl" dirty="0" err="1" smtClean="0"/>
              <a:t>Truckee</a:t>
            </a:r>
            <a:r>
              <a:rPr lang="es-ES_tradnl" dirty="0" smtClean="0"/>
              <a:t>, de Lunes a Viernes de 2:30 a 5:30pm para inscribir tu solicitud de clases </a:t>
            </a:r>
          </a:p>
          <a:p>
            <a:r>
              <a:rPr lang="es-ES_tradnl" dirty="0" smtClean="0"/>
              <a:t>Los padres son bienvenidos en el laboratorio de computadores.</a:t>
            </a: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Como inscribirse en la Internet</a:t>
            </a:r>
          </a:p>
        </p:txBody>
      </p:sp>
      <p:sp>
        <p:nvSpPr>
          <p:cNvPr id="29698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_tradnl" smtClean="0">
                <a:solidFill>
                  <a:srgbClr val="FFFFFF"/>
                </a:solidFill>
              </a:rPr>
              <a:t>AERIES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2500" dirty="0" smtClean="0"/>
              <a:t>Paso1: Ten o crea una cuenta en AERIES</a:t>
            </a:r>
          </a:p>
          <a:p>
            <a:pPr lvl="1"/>
            <a:r>
              <a:rPr lang="es-ES_tradnl" sz="2000" u="sng" dirty="0" smtClean="0">
                <a:hlinkClick r:id="rId3"/>
              </a:rPr>
              <a:t>https://abiparent.placercoe.k12.ca.us/abi/</a:t>
            </a:r>
            <a:endParaRPr lang="es-ES_tradnl" sz="2000" dirty="0" smtClean="0"/>
          </a:p>
          <a:p>
            <a:pPr lvl="1"/>
            <a:r>
              <a:rPr lang="es-ES_tradnl" sz="2000" dirty="0" smtClean="0"/>
              <a:t>Ingresa tu Email y </a:t>
            </a:r>
            <a:r>
              <a:rPr lang="es-ES_tradnl" sz="2000" dirty="0" err="1" smtClean="0"/>
              <a:t>Password</a:t>
            </a:r>
            <a:r>
              <a:rPr lang="es-ES_tradnl" sz="2000" dirty="0" smtClean="0"/>
              <a:t> (</a:t>
            </a:r>
            <a:r>
              <a:rPr lang="es-ES_tradnl" sz="2000" i="1" dirty="0" smtClean="0"/>
              <a:t>contraseña</a:t>
            </a:r>
            <a:r>
              <a:rPr lang="es-ES_tradnl" sz="2000" dirty="0" smtClean="0"/>
              <a:t>)</a:t>
            </a:r>
          </a:p>
          <a:p>
            <a:endParaRPr lang="es-ES_tradnl" dirty="0" smtClean="0"/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4" cstate="print"/>
          <a:srcRect l="24867" t="22598" r="25507" b="24576"/>
          <a:stretch>
            <a:fillRect/>
          </a:stretch>
        </p:blipFill>
        <p:spPr bwMode="auto">
          <a:xfrm>
            <a:off x="3276600" y="3048000"/>
            <a:ext cx="42799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S_tradnl" dirty="0" smtClean="0"/>
              <a:t>Como inscribirse en la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ClrTx/>
              <a:buSzTx/>
              <a:buFont typeface="Wingdings"/>
              <a:buNone/>
              <a:defRPr/>
            </a:pPr>
            <a:r>
              <a:rPr lang="es-ES_tradnl" sz="2600" dirty="0" smtClean="0"/>
              <a:t>Paso 2: </a:t>
            </a:r>
            <a:r>
              <a:rPr lang="es-ES_tradnl" sz="2600" dirty="0" smtClean="0">
                <a:ea typeface="Calibri" pitchFamily="34" charset="0"/>
                <a:cs typeface="Times New Roman" pitchFamily="18" charset="0"/>
              </a:rPr>
              <a:t>Selecciona </a:t>
            </a:r>
            <a:r>
              <a:rPr lang="es-ES_tradnl" sz="2600" dirty="0" err="1" smtClean="0">
                <a:ea typeface="Calibri" pitchFamily="34" charset="0"/>
                <a:cs typeface="Times New Roman" pitchFamily="18" charset="0"/>
              </a:rPr>
              <a:t>Student</a:t>
            </a:r>
            <a:r>
              <a:rPr lang="es-ES_tradnl" sz="2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600" dirty="0" err="1" smtClean="0">
                <a:ea typeface="Calibri" pitchFamily="34" charset="0"/>
                <a:cs typeface="Times New Roman" pitchFamily="18" charset="0"/>
              </a:rPr>
              <a:t>Info</a:t>
            </a:r>
            <a:r>
              <a:rPr lang="es-ES_tradnl" sz="2600" dirty="0" smtClean="0">
                <a:ea typeface="Calibri" pitchFamily="34" charset="0"/>
                <a:cs typeface="Times New Roman" pitchFamily="18" charset="0"/>
              </a:rPr>
              <a:t> (</a:t>
            </a:r>
            <a:r>
              <a:rPr lang="es-ES_tradnl" sz="2600" i="1" dirty="0" smtClean="0">
                <a:ea typeface="Calibri" pitchFamily="34" charset="0"/>
                <a:cs typeface="Times New Roman" pitchFamily="18" charset="0"/>
              </a:rPr>
              <a:t>Información del Estudiante</a:t>
            </a:r>
            <a:r>
              <a:rPr lang="es-ES_tradnl" sz="2600" dirty="0" smtClean="0">
                <a:ea typeface="Calibri" pitchFamily="34" charset="0"/>
                <a:cs typeface="Times New Roman" pitchFamily="18" charset="0"/>
              </a:rPr>
              <a:t>)</a:t>
            </a:r>
            <a:endParaRPr lang="es-ES_tradnl" sz="2600" dirty="0" smtClean="0"/>
          </a:p>
          <a:p>
            <a:pPr marL="457200" lvl="1" indent="0" eaLnBrk="0" hangingPunct="0">
              <a:spcBef>
                <a:spcPct val="0"/>
              </a:spcBef>
              <a:buClrTx/>
              <a:buSzTx/>
              <a:buFont typeface="Symbol" pitchFamily="18" charset="2"/>
              <a:buChar char=""/>
              <a:defRPr/>
            </a:pPr>
            <a:r>
              <a:rPr lang="es-ES_tradnl" dirty="0" err="1" smtClean="0">
                <a:ea typeface="Calibri" pitchFamily="34" charset="0"/>
                <a:cs typeface="Times New Roman" pitchFamily="18" charset="0"/>
              </a:rPr>
              <a:t>Course</a:t>
            </a:r>
            <a:r>
              <a:rPr lang="es-ES_tradnl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dirty="0" err="1" smtClean="0">
                <a:ea typeface="Calibri" pitchFamily="34" charset="0"/>
                <a:cs typeface="Times New Roman" pitchFamily="18" charset="0"/>
              </a:rPr>
              <a:t>Requests</a:t>
            </a:r>
            <a:r>
              <a:rPr lang="es-ES_tradnl" dirty="0" smtClean="0">
                <a:ea typeface="Calibri" pitchFamily="34" charset="0"/>
                <a:cs typeface="Times New Roman" pitchFamily="18" charset="0"/>
              </a:rPr>
              <a:t> (</a:t>
            </a:r>
            <a:r>
              <a:rPr lang="es-ES_tradnl" i="1" dirty="0" smtClean="0">
                <a:ea typeface="Calibri" pitchFamily="34" charset="0"/>
                <a:cs typeface="Times New Roman" pitchFamily="18" charset="0"/>
              </a:rPr>
              <a:t>Solicitar cursos</a:t>
            </a:r>
            <a:r>
              <a:rPr lang="es-ES_tradnl" dirty="0" smtClean="0"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s-ES_tradnl" dirty="0"/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3" cstate="print"/>
          <a:srcRect t="22598" b="27684"/>
          <a:stretch>
            <a:fillRect/>
          </a:stretch>
        </p:blipFill>
        <p:spPr bwMode="auto">
          <a:xfrm>
            <a:off x="990600" y="259080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S_tradnl" smtClean="0"/>
              <a:t>Como inscribirse en la Internet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dirty="0" smtClean="0"/>
              <a:t>Paso 3: Haz </a:t>
            </a:r>
            <a:r>
              <a:rPr lang="es-ES_tradnl" dirty="0" err="1" smtClean="0"/>
              <a:t>c</a:t>
            </a:r>
            <a:r>
              <a:rPr lang="es-ES_tradnl" dirty="0" err="1" smtClean="0">
                <a:ea typeface="Calibri" pitchFamily="34" charset="0"/>
                <a:cs typeface="Times New Roman" pitchFamily="18" charset="0"/>
              </a:rPr>
              <a:t>lick</a:t>
            </a:r>
            <a:r>
              <a:rPr lang="es-ES_tradnl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dirty="0">
                <a:ea typeface="Calibri" pitchFamily="34" charset="0"/>
                <a:cs typeface="Times New Roman" pitchFamily="18" charset="0"/>
              </a:rPr>
              <a:t>e</a:t>
            </a:r>
            <a:r>
              <a:rPr lang="es-ES_tradnl" dirty="0" smtClean="0">
                <a:ea typeface="Calibri" pitchFamily="34" charset="0"/>
                <a:cs typeface="Times New Roman" pitchFamily="18" charset="0"/>
              </a:rPr>
              <a:t>n ‘</a:t>
            </a:r>
            <a:r>
              <a:rPr lang="es-ES_tradnl" dirty="0" err="1" smtClean="0">
                <a:ea typeface="Calibri" pitchFamily="34" charset="0"/>
                <a:cs typeface="Times New Roman" pitchFamily="18" charset="0"/>
              </a:rPr>
              <a:t>Add</a:t>
            </a:r>
            <a:r>
              <a:rPr lang="es-ES_tradnl" dirty="0" smtClean="0">
                <a:ea typeface="Calibri" pitchFamily="34" charset="0"/>
                <a:cs typeface="Times New Roman" pitchFamily="18" charset="0"/>
              </a:rPr>
              <a:t> New’ (</a:t>
            </a:r>
            <a:r>
              <a:rPr lang="es-ES_tradnl" sz="2800" i="1" dirty="0" smtClean="0">
                <a:ea typeface="Calibri" pitchFamily="34" charset="0"/>
                <a:cs typeface="Times New Roman" pitchFamily="18" charset="0"/>
              </a:rPr>
              <a:t>Agregar un curso nuevo</a:t>
            </a:r>
            <a:r>
              <a:rPr lang="es-ES_tradnl" dirty="0" smtClean="0">
                <a:ea typeface="Calibri" pitchFamily="34" charset="0"/>
                <a:cs typeface="Times New Roman" pitchFamily="18" charset="0"/>
              </a:rPr>
              <a:t>)– Los cursos disponibles para el estudiante serán mostrados.</a:t>
            </a:r>
            <a:endParaRPr lang="es-ES_tradnl" dirty="0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t="21751" b="42656"/>
          <a:stretch>
            <a:fillRect/>
          </a:stretch>
        </p:blipFill>
        <p:spPr bwMode="auto">
          <a:xfrm>
            <a:off x="914400" y="2971800"/>
            <a:ext cx="731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S_tradnl" smtClean="0"/>
              <a:t>Como inscribirse en la Internet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34400" cy="4495800"/>
          </a:xfrm>
        </p:spPr>
        <p:txBody>
          <a:bodyPr/>
          <a:lstStyle/>
          <a:p>
            <a:pPr>
              <a:buNone/>
            </a:pPr>
            <a:r>
              <a:rPr lang="es-ES_tradnl" dirty="0" smtClean="0"/>
              <a:t>Paso 4: Selecciona cursos y haz </a:t>
            </a:r>
            <a:r>
              <a:rPr lang="es-ES_tradnl" dirty="0" err="1" smtClean="0"/>
              <a:t>click</a:t>
            </a:r>
            <a:r>
              <a:rPr lang="es-ES_tradnl" dirty="0" smtClean="0"/>
              <a:t> en </a:t>
            </a:r>
            <a:r>
              <a:rPr lang="es-ES_tradnl" b="1" dirty="0" smtClean="0">
                <a:solidFill>
                  <a:srgbClr val="FF0000"/>
                </a:solidFill>
              </a:rPr>
              <a:t>SUBMIT </a:t>
            </a:r>
            <a:r>
              <a:rPr lang="es-ES_tradnl" dirty="0" smtClean="0"/>
              <a:t>(</a:t>
            </a:r>
            <a:r>
              <a:rPr lang="es-ES_tradnl" i="1" dirty="0" smtClean="0"/>
              <a:t>enviar</a:t>
            </a:r>
            <a:r>
              <a:rPr lang="es-ES_tradnl" dirty="0" smtClean="0"/>
              <a:t>) </a:t>
            </a:r>
            <a:endParaRPr lang="es-ES_tradnl" b="1" dirty="0" smtClean="0">
              <a:solidFill>
                <a:srgbClr val="FF0000"/>
              </a:solidFill>
            </a:endParaRPr>
          </a:p>
          <a:p>
            <a:endParaRPr lang="es-ES_tradnl" dirty="0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l="19318" t="22316" r="21423" b="2542"/>
          <a:stretch>
            <a:fillRect/>
          </a:stretch>
        </p:blipFill>
        <p:spPr bwMode="auto">
          <a:xfrm>
            <a:off x="2590800" y="22860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533400" y="60960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dirty="0" smtClean="0">
                <a:latin typeface="Tw Cen MT" pitchFamily="34" charset="0"/>
                <a:ea typeface="Calibri" pitchFamily="34" charset="0"/>
                <a:cs typeface="Times New Roman" pitchFamily="18" charset="0"/>
              </a:rPr>
              <a:t>Los cursos se pueden seleccionar uno a la vez o en una selección múltiple.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mtClean="0"/>
              <a:t>Inscripción 2011-2012 en la Internet  de Truckee High School 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Historia/Ciencias      Sociales- 30 créditos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1.  Estudios Globales- 9º 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2.  Historia Mundial- 10º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3.  </a:t>
            </a:r>
            <a:r>
              <a:rPr lang="es-ES_tradnl" sz="2700" dirty="0" smtClean="0"/>
              <a:t>Historia de USA</a:t>
            </a:r>
            <a:r>
              <a:rPr lang="es-ES_tradnl" sz="2600" dirty="0" smtClean="0"/>
              <a:t>(AP)</a:t>
            </a:r>
            <a:r>
              <a:rPr lang="es-ES_tradnl" sz="2700" dirty="0" smtClean="0"/>
              <a:t>- 11º</a:t>
            </a:r>
            <a:r>
              <a:rPr lang="es-ES_tradnl" dirty="0" smtClean="0"/>
              <a:t> 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4.  Gobierno(AP-) 12º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5.  Economía- 12º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962400" cy="35814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None/>
              <a:defRPr/>
            </a:pPr>
            <a:r>
              <a:rPr lang="es-ES_tradnl" dirty="0" smtClean="0"/>
              <a:t>A</a:t>
            </a:r>
            <a:r>
              <a:rPr lang="es-ES_tradnl" dirty="0"/>
              <a:t>. Historia/Ciencias Sociales- </a:t>
            </a:r>
            <a:r>
              <a:rPr lang="es-ES_tradnl" dirty="0" smtClean="0"/>
              <a:t>25 créditos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1.  Historia Mundial- 10º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2.  </a:t>
            </a:r>
            <a:r>
              <a:rPr lang="es-ES_tradnl" sz="2500" dirty="0" smtClean="0"/>
              <a:t>Historia de USA(AP)- 11º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3. Gobierno (AP)- 12º 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Requisitos para graduarse del </a:t>
            </a:r>
            <a:r>
              <a:rPr lang="es-ES_tradnl" dirty="0" err="1" smtClean="0"/>
              <a:t>Truckee</a:t>
            </a:r>
            <a:r>
              <a:rPr lang="es-ES_tradnl" dirty="0" smtClean="0"/>
              <a:t> High </a:t>
            </a:r>
            <a:r>
              <a:rPr lang="es-ES_tradnl" dirty="0" err="1" smtClean="0"/>
              <a:t>School</a:t>
            </a:r>
            <a:r>
              <a:rPr lang="es-ES_tradnl" dirty="0" smtClean="0"/>
              <a:t>- se necesitan 240 créditos</a:t>
            </a:r>
            <a:endParaRPr lang="es-ES_trad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Requisitos A-G   CSU/UC (para las universidades de California)</a:t>
            </a:r>
            <a:endParaRPr lang="es-ES_tradn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S_tradnl" smtClean="0"/>
              <a:t>Como inscribirse en la Internet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ES_tradnl" dirty="0" smtClean="0"/>
              <a:t>La selección de los cursos será mostrada</a:t>
            </a:r>
          </a:p>
          <a:p>
            <a:endParaRPr lang="es-ES_tradnl" dirty="0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l="14194" t="42090" r="16734" b="24294"/>
          <a:stretch>
            <a:fillRect/>
          </a:stretch>
        </p:blipFill>
        <p:spPr bwMode="auto">
          <a:xfrm>
            <a:off x="990600" y="2362200"/>
            <a:ext cx="6911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S_tradnl" smtClean="0"/>
              <a:t>Como inscribirse en la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006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ClrTx/>
              <a:buSzTx/>
              <a:buFont typeface="Wingdings"/>
              <a:buNone/>
              <a:defRPr/>
            </a:pPr>
            <a:r>
              <a:rPr lang="es-ES_tradnl" sz="2500" dirty="0" smtClean="0"/>
              <a:t>Paso 5: </a:t>
            </a:r>
            <a:r>
              <a:rPr lang="es-ES_tradnl" sz="2500" dirty="0" smtClean="0">
                <a:ea typeface="Calibri" pitchFamily="34" charset="0"/>
                <a:cs typeface="Times New Roman" pitchFamily="18" charset="0"/>
              </a:rPr>
              <a:t>El estudiante </a:t>
            </a:r>
            <a:r>
              <a:rPr lang="es-ES_tradnl" sz="2500" b="1" dirty="0" smtClean="0">
                <a:ea typeface="Calibri" pitchFamily="34" charset="0"/>
                <a:cs typeface="Times New Roman" pitchFamily="18" charset="0"/>
              </a:rPr>
              <a:t>DEBE  ELEGIR ALTERNATIVAS</a:t>
            </a:r>
            <a:r>
              <a:rPr lang="es-ES_tradnl" sz="2500" dirty="0" smtClean="0">
                <a:ea typeface="Calibri" pitchFamily="34" charset="0"/>
                <a:cs typeface="Times New Roman" pitchFamily="18" charset="0"/>
              </a:rPr>
              <a:t> para todas las clases electivas. </a:t>
            </a:r>
            <a:endParaRPr lang="es-ES_tradnl" sz="2500" dirty="0" smtClean="0"/>
          </a:p>
          <a:p>
            <a:pPr marL="120650" indent="-120650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s-ES_tradnl" sz="2500" dirty="0" smtClean="0">
                <a:ea typeface="Calibri" pitchFamily="34" charset="0"/>
                <a:cs typeface="Times New Roman" pitchFamily="18" charset="0"/>
              </a:rPr>
              <a:t>Usa la lista desplegable para seleccionar el curso alternativo de tu elección</a:t>
            </a:r>
            <a:endParaRPr lang="es-ES_tradnl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14407" t="43037" r="16309" b="26553"/>
          <a:stretch>
            <a:fillRect/>
          </a:stretch>
        </p:blipFill>
        <p:spPr bwMode="auto">
          <a:xfrm>
            <a:off x="990600" y="3276600"/>
            <a:ext cx="731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S_tradnl" smtClean="0"/>
              <a:t>Como inscribirse en la Internet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dirty="0" smtClean="0"/>
              <a:t>Paso 6: SUBMIT (</a:t>
            </a:r>
            <a:r>
              <a:rPr lang="es-ES_tradnl" i="1" dirty="0" smtClean="0"/>
              <a:t>enviar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Asegúrate de que tienes un total de 8 solicitudes, y 1 electivo alternativo por cada solicitud de un curso alternativo, luego SUBMIT</a:t>
            </a:r>
            <a:r>
              <a:rPr lang="es-ES_tradnl" sz="2600" dirty="0" smtClean="0"/>
              <a:t>(</a:t>
            </a:r>
            <a:r>
              <a:rPr lang="es-ES_tradnl" sz="2600" i="1" dirty="0" smtClean="0"/>
              <a:t>envía</a:t>
            </a:r>
            <a:r>
              <a:rPr lang="es-ES_tradnl" sz="2600" dirty="0" smtClean="0"/>
              <a:t>)</a:t>
            </a:r>
          </a:p>
          <a:p>
            <a:endParaRPr lang="es-ES_tradnl" dirty="0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14407" t="42938" r="15669" b="26553"/>
          <a:stretch>
            <a:fillRect/>
          </a:stretch>
        </p:blipFill>
        <p:spPr bwMode="auto">
          <a:xfrm>
            <a:off x="1371600" y="3581400"/>
            <a:ext cx="63642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S_tradnl" smtClean="0"/>
              <a:t>CAMBIOS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458200" cy="48768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s-ES_tradnl" sz="2400" dirty="0" smtClean="0">
                <a:ea typeface="Calibri" pitchFamily="34" charset="0"/>
                <a:cs typeface="Times New Roman" pitchFamily="18" charset="0"/>
              </a:rPr>
              <a:t>Para partir de nuevo con la selección de cursos haz </a:t>
            </a:r>
            <a:r>
              <a:rPr lang="es-ES_tradnl" sz="2400" dirty="0" err="1" smtClean="0">
                <a:ea typeface="Calibri" pitchFamily="34" charset="0"/>
                <a:cs typeface="Times New Roman" pitchFamily="18" charset="0"/>
              </a:rPr>
              <a:t>click</a:t>
            </a:r>
            <a:r>
              <a:rPr lang="es-ES_tradnl" sz="2400" dirty="0" smtClean="0">
                <a:ea typeface="Calibri" pitchFamily="34" charset="0"/>
                <a:cs typeface="Times New Roman" pitchFamily="18" charset="0"/>
              </a:rPr>
              <a:t> en ‘</a:t>
            </a:r>
            <a:r>
              <a:rPr lang="es-ES_tradnl" sz="2400" dirty="0" err="1" smtClean="0">
                <a:ea typeface="Calibri" pitchFamily="34" charset="0"/>
                <a:cs typeface="Times New Roman" pitchFamily="18" charset="0"/>
              </a:rPr>
              <a:t>Reset</a:t>
            </a:r>
            <a:r>
              <a:rPr lang="es-ES_tradnl" sz="2400" dirty="0" smtClean="0">
                <a:ea typeface="Calibri" pitchFamily="34" charset="0"/>
                <a:cs typeface="Times New Roman" pitchFamily="18" charset="0"/>
              </a:rPr>
              <a:t>’ (</a:t>
            </a:r>
            <a:r>
              <a:rPr lang="es-ES_tradnl" sz="2400" i="1" dirty="0" smtClean="0">
                <a:ea typeface="Calibri" pitchFamily="34" charset="0"/>
                <a:cs typeface="Times New Roman" pitchFamily="18" charset="0"/>
              </a:rPr>
              <a:t>reiniciar</a:t>
            </a:r>
            <a:r>
              <a:rPr lang="es-ES_tradnl" sz="2400" dirty="0" smtClean="0">
                <a:ea typeface="Calibri" pitchFamily="34" charset="0"/>
                <a:cs typeface="Times New Roman" pitchFamily="18" charset="0"/>
              </a:rPr>
              <a:t>) o actualízalos </a:t>
            </a:r>
            <a:r>
              <a:rPr lang="es-ES_tradnl" sz="2400" b="1" dirty="0" smtClean="0">
                <a:ea typeface="Calibri" pitchFamily="34" charset="0"/>
                <a:cs typeface="Times New Roman" pitchFamily="18" charset="0"/>
              </a:rPr>
              <a:t>dentro de la ventana de inscripción </a:t>
            </a:r>
            <a:r>
              <a:rPr lang="es-ES_tradnl" sz="2400" dirty="0" smtClean="0">
                <a:ea typeface="Calibri" pitchFamily="34" charset="0"/>
                <a:cs typeface="Times New Roman" pitchFamily="18" charset="0"/>
              </a:rPr>
              <a:t>(Del 2 al 18 de MARZO) agregando o re-seleccionando cursos y haz </a:t>
            </a:r>
            <a:r>
              <a:rPr lang="es-ES_tradnl" sz="2400" dirty="0" err="1" smtClean="0">
                <a:ea typeface="Calibri" pitchFamily="34" charset="0"/>
                <a:cs typeface="Times New Roman" pitchFamily="18" charset="0"/>
              </a:rPr>
              <a:t>click</a:t>
            </a:r>
            <a:r>
              <a:rPr lang="es-ES_tradnl" sz="2400" dirty="0" smtClean="0">
                <a:ea typeface="Calibri" pitchFamily="34" charset="0"/>
                <a:cs typeface="Times New Roman" pitchFamily="18" charset="0"/>
              </a:rPr>
              <a:t> en ‘</a:t>
            </a:r>
            <a:r>
              <a:rPr lang="es-ES_tradnl" sz="2400" dirty="0" err="1" smtClean="0">
                <a:ea typeface="Calibri" pitchFamily="34" charset="0"/>
                <a:cs typeface="Times New Roman" pitchFamily="18" charset="0"/>
              </a:rPr>
              <a:t>Submit</a:t>
            </a:r>
            <a:r>
              <a:rPr lang="es-ES_tradnl" sz="2400" dirty="0" smtClean="0">
                <a:ea typeface="Calibri" pitchFamily="34" charset="0"/>
                <a:cs typeface="Times New Roman" pitchFamily="18" charset="0"/>
              </a:rPr>
              <a:t>’ (</a:t>
            </a:r>
            <a:r>
              <a:rPr lang="es-ES_tradnl" sz="2400" i="1" dirty="0" smtClean="0">
                <a:ea typeface="Calibri" pitchFamily="34" charset="0"/>
                <a:cs typeface="Times New Roman" pitchFamily="18" charset="0"/>
              </a:rPr>
              <a:t>enviar</a:t>
            </a:r>
            <a:r>
              <a:rPr lang="es-ES_tradnl" sz="2400" dirty="0" smtClean="0"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s-ES_tradnl" sz="2400" dirty="0" smtClean="0">
                <a:ea typeface="Calibri" pitchFamily="34" charset="0"/>
                <a:cs typeface="Times New Roman" pitchFamily="18" charset="0"/>
              </a:rPr>
              <a:t>Haz </a:t>
            </a:r>
            <a:r>
              <a:rPr lang="es-ES_tradnl" sz="2400" dirty="0" err="1" smtClean="0">
                <a:ea typeface="Calibri" pitchFamily="34" charset="0"/>
                <a:cs typeface="Times New Roman" pitchFamily="18" charset="0"/>
              </a:rPr>
              <a:t>click</a:t>
            </a:r>
            <a:r>
              <a:rPr lang="es-ES_tradnl" sz="2400" dirty="0" smtClean="0">
                <a:ea typeface="Calibri" pitchFamily="34" charset="0"/>
                <a:cs typeface="Times New Roman" pitchFamily="18" charset="0"/>
              </a:rPr>
              <a:t> en el </a:t>
            </a:r>
            <a:r>
              <a:rPr lang="es-ES_tradnl" sz="2400" dirty="0" err="1" smtClean="0">
                <a:ea typeface="Calibri" pitchFamily="34" charset="0"/>
                <a:cs typeface="Times New Roman" pitchFamily="18" charset="0"/>
              </a:rPr>
              <a:t>Course</a:t>
            </a:r>
            <a:r>
              <a:rPr lang="es-ES_tradnl" sz="2400" dirty="0" smtClean="0">
                <a:ea typeface="Calibri" pitchFamily="34" charset="0"/>
                <a:cs typeface="Times New Roman" pitchFamily="18" charset="0"/>
              </a:rPr>
              <a:t> ID (</a:t>
            </a:r>
            <a:r>
              <a:rPr lang="es-ES_tradnl" sz="2400" i="1" dirty="0" smtClean="0">
                <a:ea typeface="Calibri" pitchFamily="34" charset="0"/>
                <a:cs typeface="Times New Roman" pitchFamily="18" charset="0"/>
              </a:rPr>
              <a:t>número de identificación del curso</a:t>
            </a:r>
            <a:r>
              <a:rPr lang="es-ES_tradnl" sz="2400" dirty="0" smtClean="0">
                <a:ea typeface="Calibri" pitchFamily="34" charset="0"/>
                <a:cs typeface="Times New Roman" pitchFamily="18" charset="0"/>
              </a:rPr>
              <a:t>) que quieres cambiar – esto te llevará a la ventana de selección de cursos</a:t>
            </a:r>
            <a:endParaRPr lang="es-ES_tradnl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14407" t="42938" r="15669" b="26553"/>
          <a:stretch>
            <a:fillRect/>
          </a:stretch>
        </p:blipFill>
        <p:spPr bwMode="auto">
          <a:xfrm>
            <a:off x="1066800" y="4191000"/>
            <a:ext cx="662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S_tradnl" smtClean="0"/>
              <a:t>CAMBIOS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105400"/>
          </a:xfrm>
        </p:spPr>
        <p:txBody>
          <a:bodyPr/>
          <a:lstStyle/>
          <a:p>
            <a:pPr>
              <a:buNone/>
            </a:pPr>
            <a:r>
              <a:rPr lang="es-ES_tradnl" dirty="0" smtClean="0">
                <a:ea typeface="Calibri" pitchFamily="34" charset="0"/>
                <a:cs typeface="Times New Roman" pitchFamily="18" charset="0"/>
              </a:rPr>
              <a:t>Para cambiar el curso destacado, selecciona el curso nuevo y </a:t>
            </a:r>
            <a:r>
              <a:rPr lang="es-ES_tradnl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SUBMIT </a:t>
            </a:r>
            <a:r>
              <a:rPr lang="es-ES_tradnl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es-ES_tradnl" i="1" dirty="0" smtClean="0">
                <a:ea typeface="Calibri" pitchFamily="34" charset="0"/>
                <a:cs typeface="Times New Roman" pitchFamily="18" charset="0"/>
              </a:rPr>
              <a:t>envía</a:t>
            </a:r>
            <a:r>
              <a:rPr lang="es-ES_tradnl" dirty="0" smtClean="0">
                <a:ea typeface="Calibri" pitchFamily="34" charset="0"/>
                <a:cs typeface="Times New Roman" pitchFamily="18" charset="0"/>
              </a:rPr>
              <a:t>) </a:t>
            </a:r>
            <a:endParaRPr lang="es-ES_tradnl" b="1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es-ES_tradnl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 t="22316" r="7684" b="12148"/>
          <a:stretch>
            <a:fillRect/>
          </a:stretch>
        </p:blipFill>
        <p:spPr bwMode="auto">
          <a:xfrm>
            <a:off x="2133600" y="2514600"/>
            <a:ext cx="480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 l="15260" t="42938" r="16328" b="26836"/>
          <a:stretch>
            <a:fillRect/>
          </a:stretch>
        </p:blipFill>
        <p:spPr bwMode="auto">
          <a:xfrm>
            <a:off x="1828800" y="4648200"/>
            <a:ext cx="6096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S_tradnl" smtClean="0"/>
              <a:t>CAMBIOS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>
          <a:xfrm>
            <a:off x="612774" y="1600200"/>
            <a:ext cx="8302625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2600" dirty="0" smtClean="0">
                <a:ea typeface="Calibri" pitchFamily="34" charset="0"/>
                <a:cs typeface="Times New Roman" pitchFamily="18" charset="0"/>
              </a:rPr>
              <a:t>Para eliminar el curso destacado haz </a:t>
            </a:r>
            <a:r>
              <a:rPr lang="es-ES_tradnl" sz="2600" dirty="0" err="1" smtClean="0">
                <a:ea typeface="Calibri" pitchFamily="34" charset="0"/>
                <a:cs typeface="Times New Roman" pitchFamily="18" charset="0"/>
              </a:rPr>
              <a:t>click</a:t>
            </a:r>
            <a:r>
              <a:rPr lang="es-ES_tradnl" sz="2600" dirty="0" smtClean="0">
                <a:ea typeface="Calibri" pitchFamily="34" charset="0"/>
                <a:cs typeface="Times New Roman" pitchFamily="18" charset="0"/>
              </a:rPr>
              <a:t> en el círculo junto a ‘</a:t>
            </a:r>
            <a:r>
              <a:rPr lang="es-ES_tradnl" sz="26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Delete</a:t>
            </a:r>
            <a:r>
              <a:rPr lang="es-ES_tradnl" sz="26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6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This</a:t>
            </a:r>
            <a:r>
              <a:rPr lang="es-ES_tradnl" sz="26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6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Course</a:t>
            </a:r>
            <a:r>
              <a:rPr lang="es-ES_tradnl" sz="26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’ </a:t>
            </a:r>
            <a:r>
              <a:rPr lang="es-ES_tradnl" sz="26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es-ES_tradnl" sz="2600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borrar este curso</a:t>
            </a:r>
            <a:r>
              <a:rPr lang="es-ES_tradnl" sz="2600" dirty="0" smtClean="0">
                <a:ea typeface="Calibri" pitchFamily="34" charset="0"/>
                <a:cs typeface="Times New Roman" pitchFamily="18" charset="0"/>
              </a:rPr>
              <a:t>) </a:t>
            </a:r>
            <a:r>
              <a:rPr lang="es-ES_tradnl" sz="2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</a:t>
            </a:r>
            <a:r>
              <a:rPr lang="es-ES_tradnl" sz="26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SUBMIT </a:t>
            </a:r>
            <a:r>
              <a:rPr lang="es-ES_tradnl" sz="2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es-ES_tradnl" sz="2600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envía</a:t>
            </a:r>
            <a:r>
              <a:rPr lang="es-ES_tradnl" sz="2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)</a:t>
            </a:r>
            <a:endParaRPr lang="es-ES_tradnl" sz="26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3094" t="22316" r="6084" b="12428"/>
          <a:stretch>
            <a:fillRect/>
          </a:stretch>
        </p:blipFill>
        <p:spPr bwMode="auto">
          <a:xfrm>
            <a:off x="2286000" y="2590800"/>
            <a:ext cx="472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 l="15260" t="41525" r="17183" b="28941"/>
          <a:stretch>
            <a:fillRect/>
          </a:stretch>
        </p:blipFill>
        <p:spPr bwMode="auto">
          <a:xfrm>
            <a:off x="2057400" y="5105400"/>
            <a:ext cx="525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_tradnl" smtClean="0"/>
              <a:t>Fechas para la Inscripción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724400"/>
          </a:xfrm>
        </p:spPr>
        <p:txBody>
          <a:bodyPr>
            <a:normAutofit fontScale="40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sz="6700" dirty="0" smtClean="0"/>
              <a:t>Miércoles 2 de Marzo-  Se abren las inscripciones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sz="6700" dirty="0" smtClean="0"/>
              <a:t>Viernes 18 de Marzo-  Se cierran las inscripciones-  Imprime la COURSE REQUEST SHEET (</a:t>
            </a:r>
            <a:r>
              <a:rPr lang="es-ES_tradnl" sz="6700" i="1" dirty="0" smtClean="0"/>
              <a:t>página de cursos solicitados</a:t>
            </a:r>
            <a:r>
              <a:rPr lang="es-ES_tradnl" sz="6700" dirty="0" smtClean="0"/>
              <a:t>) llenada en el computador y llévasela a tu “</a:t>
            </a:r>
            <a:r>
              <a:rPr lang="es-ES_tradnl" sz="6700" dirty="0" err="1" smtClean="0"/>
              <a:t>advisory</a:t>
            </a:r>
            <a:r>
              <a:rPr lang="es-ES_tradnl" sz="6700" dirty="0" smtClean="0"/>
              <a:t> </a:t>
            </a:r>
            <a:r>
              <a:rPr lang="es-ES_tradnl" sz="6700" dirty="0" err="1" smtClean="0"/>
              <a:t>teacher</a:t>
            </a:r>
            <a:r>
              <a:rPr lang="es-ES_tradnl" sz="6700" dirty="0" smtClean="0"/>
              <a:t>” (</a:t>
            </a:r>
            <a:r>
              <a:rPr lang="es-ES_tradnl" sz="6700" i="1" dirty="0" smtClean="0"/>
              <a:t>maestro(a) consejero</a:t>
            </a:r>
            <a:r>
              <a:rPr lang="es-ES_tradnl" sz="6700" dirty="0" smtClean="0"/>
              <a:t>) con la firma del estudiante y de uno de los padres.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sz="6700" dirty="0" smtClean="0"/>
              <a:t>Por favor revisa tu transcripción y chequea la lista para asegurarte de que programaste tu horario correctamente.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_tradnl" sz="6700" dirty="0" smtClean="0"/>
              <a:t>Esta será tu selección de cursos para todo el año. Por favor esfuérzate y piensa bien tu selección. No habrán cambios, con la excepción de los cambios iniciados por un maestro.</a:t>
            </a:r>
            <a:endParaRPr lang="es-ES_tradnl" dirty="0"/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_tradnl" smtClean="0"/>
              <a:t>Los días Wolverine- Agosto 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Los días </a:t>
            </a:r>
            <a:r>
              <a:rPr lang="es-ES_tradnl" dirty="0" err="1" smtClean="0"/>
              <a:t>Wolverine</a:t>
            </a:r>
            <a:r>
              <a:rPr lang="es-ES_tradnl" dirty="0" smtClean="0"/>
              <a:t> estarán dedicados a: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1.  La venta de uniformes para la Educación Física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2.  ASB ID </a:t>
            </a:r>
            <a:r>
              <a:rPr lang="es-ES_tradnl" dirty="0" err="1" smtClean="0"/>
              <a:t>cards</a:t>
            </a:r>
            <a:r>
              <a:rPr lang="es-ES_tradnl" dirty="0" smtClean="0"/>
              <a:t> (</a:t>
            </a:r>
            <a:r>
              <a:rPr lang="es-ES_tradnl" i="1" dirty="0" smtClean="0"/>
              <a:t>tarjetas de identificación</a:t>
            </a:r>
            <a:r>
              <a:rPr lang="es-ES_tradnl" dirty="0" smtClean="0"/>
              <a:t>) y fotos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3.  Recoger los horarios finales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4.  Obtener número de </a:t>
            </a:r>
            <a:r>
              <a:rPr lang="es-ES_tradnl" dirty="0" err="1" smtClean="0"/>
              <a:t>locker</a:t>
            </a:r>
            <a:r>
              <a:rPr lang="es-ES_tradnl" dirty="0" smtClean="0"/>
              <a:t> y combinación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5.  Órdenes de </a:t>
            </a:r>
            <a:r>
              <a:rPr lang="es-ES_tradnl" dirty="0" err="1" smtClean="0"/>
              <a:t>Yearbook</a:t>
            </a:r>
            <a:r>
              <a:rPr lang="es-ES_tradnl" dirty="0" smtClean="0"/>
              <a:t> (</a:t>
            </a:r>
            <a:r>
              <a:rPr lang="es-ES_tradnl" i="1" dirty="0" smtClean="0"/>
              <a:t>anuarios</a:t>
            </a:r>
            <a:r>
              <a:rPr lang="es-ES_tradnl" dirty="0" smtClean="0"/>
              <a:t>)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6.  Permisos para el estacionamiento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7.  Información para los </a:t>
            </a:r>
            <a:r>
              <a:rPr lang="es-ES_tradnl" dirty="0" err="1" smtClean="0"/>
              <a:t>seniors</a:t>
            </a:r>
            <a:r>
              <a:rPr lang="es-ES_tradnl" dirty="0" smtClean="0"/>
              <a:t> (</a:t>
            </a:r>
            <a:r>
              <a:rPr lang="es-ES_tradnl" i="1" dirty="0" smtClean="0"/>
              <a:t>estudiantes de 12º grado</a:t>
            </a:r>
            <a:r>
              <a:rPr lang="es-ES_tradnl" dirty="0" smtClean="0"/>
              <a:t>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8.  Pases para los buses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9.  Matriculación de nuevos estudiantes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10.  Bienvenida de vuelta a clases a todos</a:t>
            </a:r>
            <a:endParaRPr lang="es-ES_tradnl" dirty="0"/>
          </a:p>
        </p:txBody>
      </p:sp>
      <p:sp>
        <p:nvSpPr>
          <p:cNvPr id="2" name="TextBox 1"/>
          <p:cNvSpPr txBox="1"/>
          <p:nvPr/>
        </p:nvSpPr>
        <p:spPr>
          <a:xfrm>
            <a:off x="6376737" y="21656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_tradnl" smtClean="0"/>
              <a:t>FELICITACIONES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ES_tradnl" dirty="0" smtClean="0"/>
              <a:t>!Ustedes son los pioneros del proceso de inscripción en la internet y ahora terminaron! 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mtClean="0"/>
              <a:t>Inscripción 2011-2012 en la Internet  de Truckee High School 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Inglés- 40 Créditos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1</a:t>
            </a:r>
            <a:r>
              <a:rPr lang="es-ES_tradnl" dirty="0"/>
              <a:t>. Inglés </a:t>
            </a:r>
            <a:r>
              <a:rPr lang="es-ES_tradnl" dirty="0" smtClean="0"/>
              <a:t>9 (H)- 9º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2</a:t>
            </a:r>
            <a:r>
              <a:rPr lang="es-ES_tradnl" dirty="0"/>
              <a:t>. Inglés </a:t>
            </a:r>
            <a:r>
              <a:rPr lang="es-ES_tradnl" dirty="0" smtClean="0"/>
              <a:t>10 (H)- 10º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3</a:t>
            </a:r>
            <a:r>
              <a:rPr lang="es-ES_tradnl" dirty="0"/>
              <a:t>. Inglés </a:t>
            </a:r>
            <a:r>
              <a:rPr lang="es-ES_tradnl" dirty="0" smtClean="0"/>
              <a:t>11 (AP)- 11º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4</a:t>
            </a:r>
            <a:r>
              <a:rPr lang="es-ES_tradnl" dirty="0"/>
              <a:t>. Inglés </a:t>
            </a:r>
            <a:r>
              <a:rPr lang="es-ES_tradnl" dirty="0" smtClean="0"/>
              <a:t>12 (AP)- 12º </a:t>
            </a:r>
            <a:endParaRPr lang="es-ES_tradnl" dirty="0"/>
          </a:p>
        </p:txBody>
      </p:sp>
      <p:sp>
        <p:nvSpPr>
          <p:cNvPr id="16387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s-ES_tradnl" dirty="0" smtClean="0"/>
              <a:t>B</a:t>
            </a:r>
            <a:r>
              <a:rPr lang="es-ES_tradnl" dirty="0"/>
              <a:t>. Inglés- </a:t>
            </a:r>
            <a:r>
              <a:rPr lang="es-ES_tradnl" dirty="0" smtClean="0"/>
              <a:t>40 Créditos</a:t>
            </a:r>
          </a:p>
          <a:p>
            <a:pPr marL="514350" indent="-514350">
              <a:buNone/>
            </a:pPr>
            <a:r>
              <a:rPr lang="es-ES_tradnl" dirty="0" smtClean="0"/>
              <a:t>1</a:t>
            </a:r>
            <a:r>
              <a:rPr lang="es-ES_tradnl" dirty="0"/>
              <a:t>. Inglés </a:t>
            </a:r>
            <a:r>
              <a:rPr lang="es-ES_tradnl" dirty="0" smtClean="0"/>
              <a:t>9 (H)- 9º</a:t>
            </a:r>
          </a:p>
          <a:p>
            <a:pPr marL="514350" indent="-514350">
              <a:buNone/>
            </a:pPr>
            <a:r>
              <a:rPr lang="es-ES_tradnl" dirty="0" smtClean="0"/>
              <a:t>2</a:t>
            </a:r>
            <a:r>
              <a:rPr lang="es-ES_tradnl" dirty="0"/>
              <a:t>. Inglés </a:t>
            </a:r>
            <a:r>
              <a:rPr lang="es-ES_tradnl" dirty="0" smtClean="0"/>
              <a:t>10 (H)- 10º</a:t>
            </a:r>
          </a:p>
          <a:p>
            <a:pPr marL="514350" indent="-514350">
              <a:buNone/>
            </a:pPr>
            <a:r>
              <a:rPr lang="es-ES_tradnl" dirty="0" smtClean="0"/>
              <a:t>3</a:t>
            </a:r>
            <a:r>
              <a:rPr lang="es-ES_tradnl" dirty="0"/>
              <a:t>. Inglés </a:t>
            </a:r>
            <a:r>
              <a:rPr lang="es-ES_tradnl" dirty="0" smtClean="0"/>
              <a:t>11 (AP)- 11º</a:t>
            </a:r>
          </a:p>
          <a:p>
            <a:pPr marL="514350" indent="-514350">
              <a:buNone/>
            </a:pPr>
            <a:r>
              <a:rPr lang="es-ES_tradnl" dirty="0" smtClean="0"/>
              <a:t>4</a:t>
            </a:r>
            <a:r>
              <a:rPr lang="es-ES_tradnl" dirty="0"/>
              <a:t>. Inglés </a:t>
            </a:r>
            <a:r>
              <a:rPr lang="es-ES_tradnl" dirty="0" smtClean="0"/>
              <a:t>12 (AP)- 12º </a:t>
            </a:r>
          </a:p>
          <a:p>
            <a:pPr marL="514350" indent="-514350">
              <a:buFont typeface="Wingdings" pitchFamily="2" charset="2"/>
              <a:buAutoNum type="alphaUcPeriod" startAt="2"/>
            </a:pPr>
            <a:endParaRPr lang="es-ES_tradnl" dirty="0" smtClean="0"/>
          </a:p>
          <a:p>
            <a:pPr marL="514350" indent="-514350">
              <a:buFont typeface="Wingdings" pitchFamily="2" charset="2"/>
              <a:buAutoNum type="alphaUcPeriod" startAt="2"/>
            </a:pPr>
            <a:endParaRPr lang="es-ES_tradnl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Requisitos para graduarse del Truckee High School</a:t>
            </a:r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Requisitos A-G   CSU/UC </a:t>
            </a:r>
            <a:r>
              <a:rPr lang="es-ES_tradnl" dirty="0"/>
              <a:t>(para las universidades de California)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mtClean="0"/>
              <a:t>Inscripción 2011-2012 en la Internet  de Truckee High School 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038600"/>
          </a:xfrm>
        </p:spPr>
        <p:txBody>
          <a:bodyPr>
            <a:normAutofit fontScale="70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Matemáticas- 30 créditos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1.  Algebra 1A and 1B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2.  O Algebra 1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3.  Geometría (H)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4.  Algebra 2A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5.  Matemáticas para el consumidor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6.  Fundamentos de matemáticas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7 . Matemáticas para los negocios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endParaRPr lang="es-ES_tradnl" sz="1800" dirty="0" smtClean="0"/>
          </a:p>
          <a:p>
            <a:pPr marL="514350" indent="-51435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Los créditos de  Matemáticas son determinados de caso a caso dependiendo de los cursos tomados del 9º al 12º grados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C.  Matemáticas- 30 Créditos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1.  Algebra 1A y 1B o Algebra 1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2.  Geometría (H)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3.  Algebra 2A y 2B (H)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4.  Pre-Cálculo- se recomienda para la UC</a:t>
            </a:r>
            <a:endParaRPr lang="es-ES_tradnl" dirty="0"/>
          </a:p>
        </p:txBody>
      </p:sp>
      <p:sp>
        <p:nvSpPr>
          <p:cNvPr id="17412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s-ES_tradnl" smtClean="0"/>
              <a:t>Requisitos para graduarse del Truckee High School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Requisitos A-G   CSU/UC </a:t>
            </a:r>
            <a:r>
              <a:rPr lang="es-ES_tradnl" dirty="0"/>
              <a:t>(para las universidades de California)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mtClean="0"/>
              <a:t>Inscripción 2011-2012 en la Internet  de Truckee High School 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962400" cy="35814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Ciencia de laboratorio- 20 Créditos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1. Ciencia del 9º Grado (H)- 9º o Química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2.  Biología (H)- 10º</a:t>
            </a:r>
            <a:endParaRPr lang="es-ES_tradnl" dirty="0"/>
          </a:p>
        </p:txBody>
      </p:sp>
      <p:sp>
        <p:nvSpPr>
          <p:cNvPr id="1843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s-ES_tradnl" smtClean="0"/>
              <a:t>Requisitos para graduarse del Truckee High School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Requisitos A-G   CSU/</a:t>
            </a:r>
            <a:r>
              <a:rPr lang="es-ES_tradnl" dirty="0"/>
              <a:t>UC (para las universidades de California)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 rot="16200000">
            <a:off x="4838700" y="2400300"/>
            <a:ext cx="4038600" cy="4114800"/>
          </a:xfrm>
        </p:spPr>
        <p:txBody>
          <a:bodyPr vert="vert">
            <a:normAutofit/>
          </a:bodyPr>
          <a:lstStyle/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es-ES_tradnl" dirty="0" smtClean="0"/>
              <a:t> D</a:t>
            </a:r>
            <a:r>
              <a:rPr lang="es-ES_tradnl" dirty="0"/>
              <a:t>. Ciencia de laboratorio- 20 </a:t>
            </a:r>
            <a:r>
              <a:rPr lang="es-ES_tradnl" dirty="0" smtClean="0"/>
              <a:t>Créditos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1.  Biología (H)- 10º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2.  </a:t>
            </a:r>
            <a:r>
              <a:rPr lang="es-ES_tradnl" sz="2700" dirty="0" smtClean="0"/>
              <a:t>Química (Avanzada/AP)- 11º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es-ES_tradnl" dirty="0" smtClean="0"/>
              <a:t>3.  Física (Avanzada)- </a:t>
            </a:r>
            <a:r>
              <a:rPr lang="es-ES_tradnl" dirty="0"/>
              <a:t>se recomienda para la </a:t>
            </a:r>
            <a:r>
              <a:rPr lang="es-ES_tradnl" dirty="0" smtClean="0"/>
              <a:t>UC</a:t>
            </a:r>
            <a:endParaRPr lang="es-ES_tradn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Inscripción 2011-2012 en la Internet  de </a:t>
            </a:r>
            <a:r>
              <a:rPr lang="es-ES_tradnl" dirty="0" err="1" smtClean="0"/>
              <a:t>Truckee</a:t>
            </a:r>
            <a:r>
              <a:rPr lang="es-ES_tradnl" dirty="0" smtClean="0"/>
              <a:t> High </a:t>
            </a:r>
            <a:r>
              <a:rPr lang="es-ES_tradnl" dirty="0" err="1" smtClean="0"/>
              <a:t>School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886200"/>
          </a:xfrm>
        </p:spPr>
        <p:txBody>
          <a:bodyPr>
            <a:normAutofit fontScale="77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Artes Visuales/Idioma extranjero- 10 Créditos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1.  Idioma extranjero o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2.  Arte o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3.  Banda o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4</a:t>
            </a:r>
            <a:r>
              <a:rPr lang="es-ES_tradnl" dirty="0"/>
              <a:t>. </a:t>
            </a:r>
            <a:r>
              <a:rPr lang="es-ES_tradnl" dirty="0" smtClean="0"/>
              <a:t> Video ROP o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5.  Arte avanzado/Cerámicas o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6.  Drama 1-2 o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7.  Apreciación del Arte o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8.  Arte AP o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9. </a:t>
            </a:r>
            <a:r>
              <a:rPr lang="es-ES_tradnl" dirty="0"/>
              <a:t>Apreciación de la Música </a:t>
            </a:r>
            <a:endParaRPr lang="es-ES_tradnl" dirty="0" smtClean="0"/>
          </a:p>
          <a:p>
            <a:pPr marL="514350" indent="-514350" fontAlgn="auto">
              <a:spcAft>
                <a:spcPts val="0"/>
              </a:spcAft>
              <a:buFont typeface="Wingdings"/>
              <a:buAutoNum type="arabicPeriod" startAt="2"/>
              <a:defRPr/>
            </a:pPr>
            <a:endParaRPr lang="es-ES_tradnl" dirty="0" smtClean="0"/>
          </a:p>
          <a:p>
            <a:pPr marL="514350" indent="-514350" fontAlgn="auto">
              <a:spcAft>
                <a:spcPts val="0"/>
              </a:spcAft>
              <a:buFont typeface="Wingdings"/>
              <a:buAutoNum type="arabicPeriod" startAt="2"/>
              <a:defRPr/>
            </a:pPr>
            <a:endParaRPr lang="es-ES_tradnl" dirty="0" smtClean="0"/>
          </a:p>
          <a:p>
            <a:pPr marL="514350" indent="-514350" fontAlgn="auto">
              <a:spcAft>
                <a:spcPts val="0"/>
              </a:spcAft>
              <a:buFont typeface="Wingdings"/>
              <a:buAutoNum type="arabicPeriod" startAt="2"/>
              <a:defRPr/>
            </a:pPr>
            <a:endParaRPr lang="es-ES_tradnl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E.  Idioma extranjero- 20 Créditos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1.  Español 1/Francés 1/Lenguaje de manos Americano (ASL) 1 . . .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2.  Español </a:t>
            </a:r>
            <a:r>
              <a:rPr lang="es-ES_tradnl" dirty="0"/>
              <a:t>2/Francés </a:t>
            </a:r>
            <a:r>
              <a:rPr lang="es-ES_tradnl" dirty="0" smtClean="0"/>
              <a:t>2/ASL 2 . . .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3</a:t>
            </a:r>
            <a:r>
              <a:rPr lang="es-ES_tradnl" dirty="0"/>
              <a:t>. </a:t>
            </a:r>
            <a:r>
              <a:rPr lang="es-ES_tradnl" dirty="0" smtClean="0"/>
              <a:t> Español </a:t>
            </a:r>
            <a:r>
              <a:rPr lang="es-ES_tradnl" dirty="0"/>
              <a:t>3/Francés </a:t>
            </a:r>
            <a:r>
              <a:rPr lang="es-ES_tradnl" dirty="0" smtClean="0"/>
              <a:t>3/ASL 3 . . </a:t>
            </a:r>
            <a:r>
              <a:rPr lang="es-ES_tradnl" dirty="0"/>
              <a:t>. se recomienda para la UC</a:t>
            </a:r>
          </a:p>
        </p:txBody>
      </p:sp>
      <p:sp>
        <p:nvSpPr>
          <p:cNvPr id="19460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s-ES_tradnl" smtClean="0"/>
              <a:t>Requisitos para graduarse del Truckee High School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Requisitos A-G   CSU/UC </a:t>
            </a:r>
            <a:r>
              <a:rPr lang="es-ES_tradnl" dirty="0"/>
              <a:t>(para las universidades de California)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mtClean="0"/>
              <a:t>Inscripción 2011-2012 en la Internet  de Truckee High School 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438400"/>
            <a:ext cx="4267200" cy="3962400"/>
          </a:xfrm>
        </p:spPr>
        <p:txBody>
          <a:bodyPr>
            <a:normAutofit fontScale="70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sz="3200" dirty="0" smtClean="0"/>
              <a:t>Electivos y Otros- 75 Créditos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sz="3100" dirty="0" smtClean="0"/>
              <a:t>1. </a:t>
            </a:r>
            <a:r>
              <a:rPr lang="es-ES_tradnl" sz="3100" dirty="0"/>
              <a:t>Educación </a:t>
            </a:r>
            <a:r>
              <a:rPr lang="es-ES_tradnl" sz="3100" dirty="0" smtClean="0"/>
              <a:t>Vocacional-10 Créditos- Alimentos, Computadoras, Carpintería</a:t>
            </a:r>
            <a:r>
              <a:rPr lang="es-ES_tradnl" sz="3100" dirty="0"/>
              <a:t>, </a:t>
            </a:r>
            <a:r>
              <a:rPr lang="es-ES_tradnl" sz="3100" dirty="0" smtClean="0"/>
              <a:t>Video ROP</a:t>
            </a:r>
            <a:r>
              <a:rPr lang="es-ES_tradnl" sz="3100" dirty="0"/>
              <a:t>, Producción de </a:t>
            </a:r>
            <a:r>
              <a:rPr lang="es-ES_tradnl" sz="3100" dirty="0" smtClean="0"/>
              <a:t>Música, Exploración de Carreras, Tutor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sz="3100" dirty="0" smtClean="0"/>
              <a:t>2.  Cualquier clase que exceda los requisitos de THS, es decir, Química, Física, Anatomía y Fisiología, Liderazgo, Educación Física, Artes visuales extra, Vocación educacional extra.</a:t>
            </a:r>
            <a:endParaRPr lang="es-ES_tradnl" dirty="0" smtClean="0"/>
          </a:p>
        </p:txBody>
      </p:sp>
      <p:sp>
        <p:nvSpPr>
          <p:cNvPr id="20483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es-ES_tradnl" dirty="0" smtClean="0"/>
              <a:t>No tiene requisitos</a:t>
            </a:r>
          </a:p>
        </p:txBody>
      </p:sp>
      <p:sp>
        <p:nvSpPr>
          <p:cNvPr id="20484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s-ES_tradnl" smtClean="0"/>
              <a:t>Requisitos para graduarse del Truckee High School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Requisitos A-G   CSU/</a:t>
            </a:r>
            <a:r>
              <a:rPr lang="es-ES_tradnl" dirty="0"/>
              <a:t>UC (para las universidades de California)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mtClean="0"/>
              <a:t>Inscripción 2011-2012 en la Internet  de Truckee High School </a:t>
            </a:r>
            <a:endParaRPr lang="es-ES_tradnl"/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_tradnl" smtClean="0"/>
              <a:t>No tiene requisitos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F. Artes Visuales/Escénicas- 10 Créditos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Elije uno de los siguientes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1. Banda sinfónica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2.  Arte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3.  Video ROP 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4.  Drama 1-2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endParaRPr lang="es-ES_tradnl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s-ES_tradnl" dirty="0"/>
          </a:p>
        </p:txBody>
      </p:sp>
      <p:sp>
        <p:nvSpPr>
          <p:cNvPr id="21508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s-ES_tradnl" smtClean="0"/>
              <a:t>Requisitos para graduarse del Truckee High School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Requisitos A-G   CSU</a:t>
            </a:r>
            <a:r>
              <a:rPr lang="es-ES_tradnl" dirty="0"/>
              <a:t>/UC (para las universidades de California)   </a:t>
            </a: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mtClean="0"/>
              <a:t>Inscripción 2011-2012 en la Internet  de Truckee High School </a:t>
            </a:r>
            <a:endParaRPr lang="es-ES_tradnl"/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_tradnl" smtClean="0"/>
              <a:t> No tiene requisitos</a:t>
            </a:r>
          </a:p>
          <a:p>
            <a:endParaRPr lang="es-ES_tradnl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8200" y="2438400"/>
            <a:ext cx="4191000" cy="4191000"/>
          </a:xfrm>
        </p:spPr>
        <p:txBody>
          <a:bodyPr>
            <a:normAutofit fontScale="6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G.  Electivo de preparación para el </a:t>
            </a:r>
            <a:r>
              <a:rPr lang="es-ES_tradnl" dirty="0" err="1" smtClean="0"/>
              <a:t>College</a:t>
            </a:r>
            <a:r>
              <a:rPr lang="es-ES_tradnl" dirty="0" smtClean="0"/>
              <a:t>- 10 Créditos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1.  Estudios Globales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2.  Biología Marina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3.  Anuario (</a:t>
            </a:r>
            <a:r>
              <a:rPr lang="es-ES_tradnl" dirty="0" err="1" smtClean="0"/>
              <a:t>Yearbook</a:t>
            </a:r>
            <a:r>
              <a:rPr lang="es-ES_tradnl" dirty="0" smtClean="0"/>
              <a:t>)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4.  Literatura de Ciencia Ficción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5.  Discurso y Debate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6.  Economía 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7.  Ciencia de 9º grado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8.  Literatura de Películas Americanas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9.  Literatura de Películas Extranjeras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Mientras más clases G tomes, eres un candidato más competitivo para el proceso de selección de los </a:t>
            </a:r>
            <a:r>
              <a:rPr lang="es-ES_tradnl" dirty="0" err="1" smtClean="0"/>
              <a:t>college</a:t>
            </a:r>
            <a:endParaRPr lang="es-ES_tradnl" dirty="0"/>
          </a:p>
        </p:txBody>
      </p:sp>
      <p:sp>
        <p:nvSpPr>
          <p:cNvPr id="22532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s-ES_tradnl" smtClean="0"/>
              <a:t>Requisitos para graduarse del Truckee High School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Requisitos A-G   CSU</a:t>
            </a:r>
            <a:r>
              <a:rPr lang="es-ES_tradnl" dirty="0"/>
              <a:t>/UC (para las universidades de California)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1090</TotalTime>
  <Words>1768</Words>
  <Application>Microsoft Office PowerPoint</Application>
  <PresentationFormat>On-screen Show (4:3)</PresentationFormat>
  <Paragraphs>199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Inscripción 2011-2012 en la Internet  del Truckee High School </vt:lpstr>
      <vt:lpstr>Inscripción 2011-2012 en la Internet  de Truckee High School </vt:lpstr>
      <vt:lpstr>Inscripción 2011-2012 en la Internet  de Truckee High School </vt:lpstr>
      <vt:lpstr>Inscripción 2011-2012 en la Internet  de Truckee High School </vt:lpstr>
      <vt:lpstr>Inscripción 2011-2012 en la Internet  de Truckee High School </vt:lpstr>
      <vt:lpstr>Inscripción 2011-2012 en la Internet  de Truckee High School </vt:lpstr>
      <vt:lpstr>Inscripción 2011-2012 en la Internet  de Truckee High School </vt:lpstr>
      <vt:lpstr>Inscripción 2011-2012 en la Internet  de Truckee High School </vt:lpstr>
      <vt:lpstr>Inscripción 2011-2012 en la Internet  de Truckee High School </vt:lpstr>
      <vt:lpstr>Inscripción 2011-2012 en la Internet  de Truckee High School </vt:lpstr>
      <vt:lpstr>Inscripción 2011-2012 en la Internet  de Truckee High School </vt:lpstr>
      <vt:lpstr>Inscripción 2011-2012 en la Internet  de Truckee High School </vt:lpstr>
      <vt:lpstr>Inscripción 2011-2012 en la Internet  de Truckee High School </vt:lpstr>
      <vt:lpstr> ¿Cuáles son mis metas a futuro?</vt:lpstr>
      <vt:lpstr>Inscripción en la Internet</vt:lpstr>
      <vt:lpstr>Como inscribirse en la Internet</vt:lpstr>
      <vt:lpstr>Como inscribirse en la Internet</vt:lpstr>
      <vt:lpstr>Como inscribirse en la Internet</vt:lpstr>
      <vt:lpstr>Como inscribirse en la Internet</vt:lpstr>
      <vt:lpstr>Como inscribirse en la Internet</vt:lpstr>
      <vt:lpstr>Como inscribirse en la Internet</vt:lpstr>
      <vt:lpstr>Como inscribirse en la Internet</vt:lpstr>
      <vt:lpstr>CAMBIOS</vt:lpstr>
      <vt:lpstr>CAMBIOS</vt:lpstr>
      <vt:lpstr>CAMBIOS</vt:lpstr>
      <vt:lpstr>Fechas para la Inscripción</vt:lpstr>
      <vt:lpstr>Los días Wolverine- Agosto 2011</vt:lpstr>
      <vt:lpstr>FELICITACIONES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Truckee High School On-line Registration 2011-2012</dc:title>
  <dc:creator>Rachel</dc:creator>
  <cp:lastModifiedBy>Amy Valdivia</cp:lastModifiedBy>
  <cp:revision>158</cp:revision>
  <dcterms:created xsi:type="dcterms:W3CDTF">2011-02-01T14:29:30Z</dcterms:created>
  <dcterms:modified xsi:type="dcterms:W3CDTF">2011-03-02T16:44:04Z</dcterms:modified>
</cp:coreProperties>
</file>